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2"/>
  </p:notesMasterIdLst>
  <p:sldIdLst>
    <p:sldId id="256" r:id="rId2"/>
    <p:sldId id="284" r:id="rId3"/>
    <p:sldId id="285" r:id="rId4"/>
    <p:sldId id="286" r:id="rId5"/>
    <p:sldId id="287" r:id="rId6"/>
    <p:sldId id="288" r:id="rId7"/>
    <p:sldId id="289" r:id="rId8"/>
    <p:sldId id="290" r:id="rId9"/>
    <p:sldId id="332" r:id="rId10"/>
    <p:sldId id="33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16" autoAdjust="0"/>
    <p:restoredTop sz="94660"/>
  </p:normalViewPr>
  <p:slideViewPr>
    <p:cSldViewPr snapToGrid="0">
      <p:cViewPr varScale="1">
        <p:scale>
          <a:sx n="109" d="100"/>
          <a:sy n="109" d="100"/>
        </p:scale>
        <p:origin x="10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F40638-2C1C-44A1-97E6-3DCC5D1BA32F}" type="datetimeFigureOut">
              <a:rPr lang="en-US" smtClean="0"/>
              <a:t>3/2/2020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F4C587-B2B7-4A9E-979B-93986420CD3B}" type="slidenum">
              <a:rPr lang="en-US" smtClean="0"/>
              <a:t>‹#›</a:t>
            </a:fld>
            <a:endParaRPr lang="en-US"/>
          </a:p>
        </p:txBody>
      </p:sp>
    </p:spTree>
    <p:extLst>
      <p:ext uri="{BB962C8B-B14F-4D97-AF65-F5344CB8AC3E}">
        <p14:creationId xmlns:p14="http://schemas.microsoft.com/office/powerpoint/2010/main" val="204318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5</a:t>
            </a:fld>
            <a:endParaRPr lang="en-US"/>
          </a:p>
        </p:txBody>
      </p:sp>
    </p:spTree>
    <p:extLst>
      <p:ext uri="{BB962C8B-B14F-4D97-AF65-F5344CB8AC3E}">
        <p14:creationId xmlns:p14="http://schemas.microsoft.com/office/powerpoint/2010/main" val="105718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6</a:t>
            </a:fld>
            <a:endParaRPr lang="en-US"/>
          </a:p>
        </p:txBody>
      </p:sp>
    </p:spTree>
    <p:extLst>
      <p:ext uri="{BB962C8B-B14F-4D97-AF65-F5344CB8AC3E}">
        <p14:creationId xmlns:p14="http://schemas.microsoft.com/office/powerpoint/2010/main" val="1202720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7</a:t>
            </a:fld>
            <a:endParaRPr lang="en-US"/>
          </a:p>
        </p:txBody>
      </p:sp>
    </p:spTree>
    <p:extLst>
      <p:ext uri="{BB962C8B-B14F-4D97-AF65-F5344CB8AC3E}">
        <p14:creationId xmlns:p14="http://schemas.microsoft.com/office/powerpoint/2010/main" val="4020953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8</a:t>
            </a:fld>
            <a:endParaRPr lang="en-US"/>
          </a:p>
        </p:txBody>
      </p:sp>
    </p:spTree>
    <p:extLst>
      <p:ext uri="{BB962C8B-B14F-4D97-AF65-F5344CB8AC3E}">
        <p14:creationId xmlns:p14="http://schemas.microsoft.com/office/powerpoint/2010/main" val="2606629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9</a:t>
            </a:fld>
            <a:endParaRPr lang="en-US"/>
          </a:p>
        </p:txBody>
      </p:sp>
    </p:spTree>
    <p:extLst>
      <p:ext uri="{BB962C8B-B14F-4D97-AF65-F5344CB8AC3E}">
        <p14:creationId xmlns:p14="http://schemas.microsoft.com/office/powerpoint/2010/main" val="2488920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10</a:t>
            </a:fld>
            <a:endParaRPr lang="en-US"/>
          </a:p>
        </p:txBody>
      </p:sp>
    </p:spTree>
    <p:extLst>
      <p:ext uri="{BB962C8B-B14F-4D97-AF65-F5344CB8AC3E}">
        <p14:creationId xmlns:p14="http://schemas.microsoft.com/office/powerpoint/2010/main" val="3127459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56D27F2-950F-4C8F-8FB6-4AAC5D90C053}" type="datetimeFigureOut">
              <a:rPr lang="en-US" smtClean="0"/>
              <a:t>3/2/2020</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57EF4A-553B-46A9-918B-4D6A142DA8D0}"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65571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52074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1304229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419156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6D27F2-950F-4C8F-8FB6-4AAC5D90C053}" type="datetimeFigureOut">
              <a:rPr lang="en-US" smtClean="0"/>
              <a:t>3/2/2020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294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6D27F2-950F-4C8F-8FB6-4AAC5D90C053}" type="datetimeFigureOut">
              <a:rPr lang="en-US" smtClean="0"/>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239586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6D27F2-950F-4C8F-8FB6-4AAC5D90C053}" type="datetimeFigureOut">
              <a:rPr lang="en-US" smtClean="0"/>
              <a:t>3/2/2020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506802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6D27F2-950F-4C8F-8FB6-4AAC5D90C053}" type="datetimeFigureOut">
              <a:rPr lang="en-US" smtClean="0"/>
              <a:t>3/2/2020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300592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D27F2-950F-4C8F-8FB6-4AAC5D90C053}" type="datetimeFigureOut">
              <a:rPr lang="en-US" smtClean="0"/>
              <a:t>3/2/2020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403297314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6D27F2-950F-4C8F-8FB6-4AAC5D90C053}" type="datetimeFigureOut">
              <a:rPr lang="en-US" smtClean="0"/>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147610076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6D27F2-950F-4C8F-8FB6-4AAC5D90C053}" type="datetimeFigureOut">
              <a:rPr lang="en-US" smtClean="0"/>
              <a:t>3/2/2020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97123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56D27F2-950F-4C8F-8FB6-4AAC5D90C053}" type="datetimeFigureOut">
              <a:rPr lang="en-US" smtClean="0"/>
              <a:t>3/2/2020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F57EF4A-553B-46A9-918B-4D6A142DA8D0}" type="slidenum">
              <a:rPr lang="en-US" smtClean="0"/>
              <a:t>‹#›</a:t>
            </a:fld>
            <a:endParaRPr lang="en-US"/>
          </a:p>
        </p:txBody>
      </p:sp>
    </p:spTree>
    <p:extLst>
      <p:ext uri="{BB962C8B-B14F-4D97-AF65-F5344CB8AC3E}">
        <p14:creationId xmlns:p14="http://schemas.microsoft.com/office/powerpoint/2010/main" val="189111626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MPCIP-support@mphi.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18523-EFDA-4E7B-8B91-CF8983F5CBC9}"/>
              </a:ext>
            </a:extLst>
          </p:cNvPr>
          <p:cNvSpPr>
            <a:spLocks noGrp="1"/>
          </p:cNvSpPr>
          <p:nvPr>
            <p:ph type="ctrTitle"/>
          </p:nvPr>
        </p:nvSpPr>
        <p:spPr/>
        <p:txBody>
          <a:bodyPr>
            <a:normAutofit/>
          </a:bodyPr>
          <a:lstStyle/>
          <a:p>
            <a:r>
              <a:rPr lang="en-US" b="1" dirty="0"/>
              <a:t>Medical Clearance Case Studies</a:t>
            </a:r>
          </a:p>
        </p:txBody>
      </p:sp>
      <p:sp>
        <p:nvSpPr>
          <p:cNvPr id="3" name="Subtitle 2">
            <a:extLst>
              <a:ext uri="{FF2B5EF4-FFF2-40B4-BE49-F238E27FC236}">
                <a16:creationId xmlns:a16="http://schemas.microsoft.com/office/drawing/2014/main" id="{DA049824-3014-4DD3-9DC5-DD8CC15E5230}"/>
              </a:ext>
            </a:extLst>
          </p:cNvPr>
          <p:cNvSpPr>
            <a:spLocks noGrp="1"/>
          </p:cNvSpPr>
          <p:nvPr>
            <p:ph type="subTitle" idx="1"/>
          </p:nvPr>
        </p:nvSpPr>
        <p:spPr/>
        <p:txBody>
          <a:bodyPr/>
          <a:lstStyle/>
          <a:p>
            <a:r>
              <a:rPr lang="en-US" dirty="0"/>
              <a:t>The MI-SMART Form</a:t>
            </a:r>
          </a:p>
        </p:txBody>
      </p:sp>
    </p:spTree>
    <p:extLst>
      <p:ext uri="{BB962C8B-B14F-4D97-AF65-F5344CB8AC3E}">
        <p14:creationId xmlns:p14="http://schemas.microsoft.com/office/powerpoint/2010/main" val="449421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FB4-248D-423E-A71C-174FEB839705}"/>
              </a:ext>
            </a:extLst>
          </p:cNvPr>
          <p:cNvSpPr>
            <a:spLocks noGrp="1"/>
          </p:cNvSpPr>
          <p:nvPr>
            <p:ph type="title"/>
          </p:nvPr>
        </p:nvSpPr>
        <p:spPr>
          <a:xfrm>
            <a:off x="219075" y="518881"/>
            <a:ext cx="11725275" cy="799224"/>
          </a:xfrm>
        </p:spPr>
        <p:txBody>
          <a:bodyPr/>
          <a:lstStyle/>
          <a:p>
            <a:pPr algn="ctr"/>
            <a:r>
              <a:rPr lang="en-US" dirty="0">
                <a:solidFill>
                  <a:schemeClr val="tx1"/>
                </a:solidFill>
              </a:rPr>
              <a:t>RESOURCES AND SUPPORT</a:t>
            </a:r>
          </a:p>
        </p:txBody>
      </p:sp>
      <p:sp>
        <p:nvSpPr>
          <p:cNvPr id="4" name="Slide Number Placeholder 3">
            <a:extLst>
              <a:ext uri="{FF2B5EF4-FFF2-40B4-BE49-F238E27FC236}">
                <a16:creationId xmlns:a16="http://schemas.microsoft.com/office/drawing/2014/main" id="{9C500652-6001-4305-85BA-938D3E57EF46}"/>
              </a:ext>
            </a:extLst>
          </p:cNvPr>
          <p:cNvSpPr>
            <a:spLocks noGrp="1"/>
          </p:cNvSpPr>
          <p:nvPr>
            <p:ph type="sldNum" sz="quarter" idx="12"/>
          </p:nvPr>
        </p:nvSpPr>
        <p:spPr>
          <a:xfrm>
            <a:off x="11292840" y="6172200"/>
            <a:ext cx="914400" cy="593725"/>
          </a:xfrm>
        </p:spPr>
        <p:txBody>
          <a:bodyPr>
            <a:normAutofit/>
          </a:bodyPr>
          <a:lstStyle/>
          <a:p>
            <a:fld id="{7E4E427B-F195-40C0-9213-4AC7270B37C3}" type="slidenum">
              <a:rPr lang="en-US" smtClean="0"/>
              <a:pPr/>
              <a:t>10</a:t>
            </a:fld>
            <a:endParaRPr lang="en-US" dirty="0"/>
          </a:p>
        </p:txBody>
      </p:sp>
      <p:sp>
        <p:nvSpPr>
          <p:cNvPr id="5" name="Content Placeholder 2">
            <a:extLst>
              <a:ext uri="{FF2B5EF4-FFF2-40B4-BE49-F238E27FC236}">
                <a16:creationId xmlns:a16="http://schemas.microsoft.com/office/drawing/2014/main" id="{27712655-AC81-4472-B596-3AC0A12BC5C3}"/>
              </a:ext>
            </a:extLst>
          </p:cNvPr>
          <p:cNvSpPr txBox="1">
            <a:spLocks/>
          </p:cNvSpPr>
          <p:nvPr/>
        </p:nvSpPr>
        <p:spPr>
          <a:xfrm>
            <a:off x="994586" y="1853974"/>
            <a:ext cx="8595360" cy="3918200"/>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n-US" sz="3600" dirty="0"/>
              <a:t>Visit MDHHS MPCIP webpage for more resources and to learn more about the Michigan Psychiatric Care Improvement Project. </a:t>
            </a:r>
          </a:p>
          <a:p>
            <a:pPr marL="0" indent="0">
              <a:buNone/>
            </a:pPr>
            <a:r>
              <a:rPr lang="en-US" sz="3600" dirty="0"/>
              <a:t> </a:t>
            </a:r>
          </a:p>
          <a:p>
            <a:r>
              <a:rPr lang="en-US" sz="3200" dirty="0"/>
              <a:t>Contact the MPCIP team with questions at </a:t>
            </a:r>
            <a:r>
              <a:rPr lang="en-US" sz="3200" dirty="0">
                <a:hlinkClick r:id="rId3"/>
              </a:rPr>
              <a:t>MPCIP-support@mphi.org</a:t>
            </a:r>
            <a:r>
              <a:rPr lang="en-US" sz="3200" dirty="0"/>
              <a:t>.</a:t>
            </a:r>
            <a:endParaRPr lang="en-US" sz="2800" dirty="0"/>
          </a:p>
        </p:txBody>
      </p:sp>
    </p:spTree>
    <p:extLst>
      <p:ext uri="{BB962C8B-B14F-4D97-AF65-F5344CB8AC3E}">
        <p14:creationId xmlns:p14="http://schemas.microsoft.com/office/powerpoint/2010/main" val="3922772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599" y="542559"/>
            <a:ext cx="11734800" cy="748136"/>
          </a:xfrm>
        </p:spPr>
        <p:txBody>
          <a:bodyPr>
            <a:normAutofit/>
          </a:bodyPr>
          <a:lstStyle/>
          <a:p>
            <a:pPr algn="ctr"/>
            <a:r>
              <a:rPr lang="en-US" dirty="0">
                <a:solidFill>
                  <a:schemeClr val="tx1"/>
                </a:solidFill>
              </a:rPr>
              <a:t>Case Illustration #1</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297858"/>
            <a:ext cx="9879495" cy="5157730"/>
          </a:xfrm>
        </p:spPr>
        <p:txBody>
          <a:bodyPr>
            <a:normAutofit/>
          </a:bodyPr>
          <a:lstStyle/>
          <a:p>
            <a:r>
              <a:rPr lang="en-US" sz="2200" dirty="0">
                <a:solidFill>
                  <a:schemeClr val="tx1"/>
                </a:solidFill>
              </a:rPr>
              <a:t>A 23 year-old male presents to the emergency department by EMS with a past psychiatric history of schizophrenia. He has reportedly been off medications for several weeks and is showing signs of psychosis.  The patient is in need of inpatient psychiatric care, and emergency department staff are pursuing outside placement.</a:t>
            </a:r>
          </a:p>
          <a:p>
            <a:r>
              <a:rPr lang="en-US" sz="2200" dirty="0">
                <a:solidFill>
                  <a:schemeClr val="tx1"/>
                </a:solidFill>
              </a:rPr>
              <a:t>Part 1: The Medical Stability Screen finds the following:</a:t>
            </a:r>
          </a:p>
          <a:p>
            <a:pPr lvl="1"/>
            <a:r>
              <a:rPr lang="en-US" sz="2200" dirty="0">
                <a:solidFill>
                  <a:schemeClr val="tx1"/>
                </a:solidFill>
              </a:rPr>
              <a:t>He offers no medical complaints.</a:t>
            </a:r>
          </a:p>
          <a:p>
            <a:pPr lvl="1"/>
            <a:r>
              <a:rPr lang="en-US" sz="2200" dirty="0">
                <a:solidFill>
                  <a:schemeClr val="tx1"/>
                </a:solidFill>
              </a:rPr>
              <a:t>He has no significant past medical history.</a:t>
            </a:r>
          </a:p>
          <a:p>
            <a:pPr lvl="1"/>
            <a:r>
              <a:rPr lang="en-US" sz="2200" dirty="0">
                <a:solidFill>
                  <a:schemeClr val="tx1"/>
                </a:solidFill>
              </a:rPr>
              <a:t>He has no history or signs of impairment from substance use. </a:t>
            </a:r>
          </a:p>
          <a:p>
            <a:pPr lvl="1"/>
            <a:r>
              <a:rPr lang="en-US" sz="2200" dirty="0">
                <a:solidFill>
                  <a:schemeClr val="tx1"/>
                </a:solidFill>
              </a:rPr>
              <a:t>His vital signs are normal as is the physical exam.</a:t>
            </a:r>
          </a:p>
          <a:p>
            <a:pPr lvl="1"/>
            <a:r>
              <a:rPr lang="en-US" sz="2200" dirty="0">
                <a:solidFill>
                  <a:schemeClr val="tx1"/>
                </a:solidFill>
              </a:rPr>
              <a:t>All items in Part 1 Medical Stability Screen are answered ”No”.</a:t>
            </a:r>
          </a:p>
          <a:p>
            <a:r>
              <a:rPr lang="en-US" sz="2200" dirty="0">
                <a:solidFill>
                  <a:schemeClr val="tx1"/>
                </a:solidFill>
              </a:rPr>
              <a:t>What additional work-up and/or documentation is needed?</a:t>
            </a:r>
          </a:p>
          <a:p>
            <a:r>
              <a:rPr lang="en-US" sz="2200" dirty="0">
                <a:solidFill>
                  <a:schemeClr val="tx1"/>
                </a:solidFill>
              </a:rPr>
              <a:t>What is the Medical Clearance Status of this patient?</a:t>
            </a:r>
          </a:p>
        </p:txBody>
      </p:sp>
      <p:sp>
        <p:nvSpPr>
          <p:cNvPr id="4" name="Slide Number Placeholder 3">
            <a:extLst>
              <a:ext uri="{FF2B5EF4-FFF2-40B4-BE49-F238E27FC236}">
                <a16:creationId xmlns:a16="http://schemas.microsoft.com/office/drawing/2014/main" id="{D265DDA4-E0E6-486A-964E-38F88511AAA6}"/>
              </a:ext>
            </a:extLst>
          </p:cNvPr>
          <p:cNvSpPr>
            <a:spLocks noGrp="1"/>
          </p:cNvSpPr>
          <p:nvPr>
            <p:ph type="sldNum" sz="quarter" idx="12"/>
          </p:nvPr>
        </p:nvSpPr>
        <p:spPr/>
        <p:txBody>
          <a:bodyPr>
            <a:normAutofit/>
          </a:bodyPr>
          <a:lstStyle/>
          <a:p>
            <a:fld id="{7E4E427B-F195-40C0-9213-4AC7270B37C3}" type="slidenum">
              <a:rPr lang="en-US" smtClean="0"/>
              <a:pPr/>
              <a:t>2</a:t>
            </a:fld>
            <a:endParaRPr lang="en-US" dirty="0"/>
          </a:p>
        </p:txBody>
      </p:sp>
    </p:spTree>
    <p:extLst>
      <p:ext uri="{BB962C8B-B14F-4D97-AF65-F5344CB8AC3E}">
        <p14:creationId xmlns:p14="http://schemas.microsoft.com/office/powerpoint/2010/main" val="4086285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524512"/>
            <a:ext cx="11734800" cy="855580"/>
          </a:xfrm>
        </p:spPr>
        <p:txBody>
          <a:bodyPr/>
          <a:lstStyle/>
          <a:p>
            <a:pPr algn="ctr"/>
            <a:r>
              <a:rPr lang="en-US" dirty="0">
                <a:solidFill>
                  <a:schemeClr val="tx1"/>
                </a:solidFill>
              </a:rPr>
              <a:t>Case Illustration #1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415845"/>
            <a:ext cx="9879494" cy="5350079"/>
          </a:xfrm>
        </p:spPr>
        <p:txBody>
          <a:bodyPr>
            <a:normAutofit/>
          </a:bodyPr>
          <a:lstStyle/>
          <a:p>
            <a:r>
              <a:rPr lang="en-US" sz="2400" dirty="0">
                <a:solidFill>
                  <a:schemeClr val="tx1"/>
                </a:solidFill>
              </a:rPr>
              <a:t>Because all items in Part 1 are negative, no additional diagnostic studies or further documentation are required for this patient.</a:t>
            </a:r>
          </a:p>
          <a:p>
            <a:r>
              <a:rPr lang="en-US" sz="2400" dirty="0">
                <a:solidFill>
                  <a:schemeClr val="tx1"/>
                </a:solidFill>
              </a:rPr>
              <a:t>The patient’s Medical Clearance Status is </a:t>
            </a:r>
            <a:r>
              <a:rPr lang="en-US" sz="2400" b="1" dirty="0">
                <a:solidFill>
                  <a:schemeClr val="tx1"/>
                </a:solidFill>
                <a:highlight>
                  <a:srgbClr val="00FF00"/>
                </a:highlight>
              </a:rPr>
              <a:t>“Green”</a:t>
            </a:r>
            <a:r>
              <a:rPr lang="en-US" sz="2400" dirty="0">
                <a:solidFill>
                  <a:schemeClr val="tx1"/>
                </a:solidFill>
              </a:rPr>
              <a:t>.</a:t>
            </a:r>
          </a:p>
          <a:p>
            <a:r>
              <a:rPr lang="en-US" sz="2400" dirty="0">
                <a:solidFill>
                  <a:schemeClr val="tx1"/>
                </a:solidFill>
              </a:rPr>
              <a:t>The patient is considered medically stable and should be accepted by an appropriate facility without the need for any diagnostic studies.</a:t>
            </a:r>
          </a:p>
          <a:p>
            <a:r>
              <a:rPr lang="en-US" sz="2400" dirty="0">
                <a:solidFill>
                  <a:schemeClr val="tx1"/>
                </a:solidFill>
              </a:rPr>
              <a:t>A copy of the emergency physician’s report including history, physical examination, and medical decision-making should accompany the patient during the transfer.</a:t>
            </a:r>
          </a:p>
        </p:txBody>
      </p:sp>
      <p:sp>
        <p:nvSpPr>
          <p:cNvPr id="4" name="Slide Number Placeholder 3">
            <a:extLst>
              <a:ext uri="{FF2B5EF4-FFF2-40B4-BE49-F238E27FC236}">
                <a16:creationId xmlns:a16="http://schemas.microsoft.com/office/drawing/2014/main" id="{316DC94B-2823-43B4-BB2E-F8D2C1E35EF7}"/>
              </a:ext>
            </a:extLst>
          </p:cNvPr>
          <p:cNvSpPr>
            <a:spLocks noGrp="1"/>
          </p:cNvSpPr>
          <p:nvPr>
            <p:ph type="sldNum" sz="quarter" idx="12"/>
          </p:nvPr>
        </p:nvSpPr>
        <p:spPr/>
        <p:txBody>
          <a:bodyPr>
            <a:normAutofit/>
          </a:bodyPr>
          <a:lstStyle/>
          <a:p>
            <a:fld id="{7E4E427B-F195-40C0-9213-4AC7270B37C3}" type="slidenum">
              <a:rPr lang="en-US" smtClean="0"/>
              <a:pPr/>
              <a:t>3</a:t>
            </a:fld>
            <a:endParaRPr lang="en-US" dirty="0"/>
          </a:p>
        </p:txBody>
      </p:sp>
    </p:spTree>
    <p:extLst>
      <p:ext uri="{BB962C8B-B14F-4D97-AF65-F5344CB8AC3E}">
        <p14:creationId xmlns:p14="http://schemas.microsoft.com/office/powerpoint/2010/main" val="415140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304799"/>
            <a:ext cx="11715750" cy="885077"/>
          </a:xfrm>
        </p:spPr>
        <p:txBody>
          <a:bodyPr/>
          <a:lstStyle/>
          <a:p>
            <a:pPr algn="ctr"/>
            <a:r>
              <a:rPr lang="en-US" dirty="0">
                <a:solidFill>
                  <a:schemeClr val="tx1"/>
                </a:solidFill>
              </a:rPr>
              <a:t>Case Illustration #2</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189876"/>
            <a:ext cx="9879494" cy="5363325"/>
          </a:xfrm>
        </p:spPr>
        <p:txBody>
          <a:bodyPr>
            <a:noAutofit/>
          </a:bodyPr>
          <a:lstStyle/>
          <a:p>
            <a:r>
              <a:rPr lang="en-US" sz="2200" dirty="0">
                <a:solidFill>
                  <a:schemeClr val="tx1"/>
                </a:solidFill>
              </a:rPr>
              <a:t>A 48 year-old female presents to the emergency department with depression and suicidal ideations. The patient has no past psychiatric history.  The patient is in need of inpatient psychiatric care and staff are pursuing outside placement.</a:t>
            </a:r>
          </a:p>
          <a:p>
            <a:r>
              <a:rPr lang="en-US" sz="2200" dirty="0">
                <a:solidFill>
                  <a:schemeClr val="tx1"/>
                </a:solidFill>
              </a:rPr>
              <a:t>Part 1: The Medical Stability Screen finds the following:</a:t>
            </a:r>
          </a:p>
          <a:p>
            <a:pPr lvl="1"/>
            <a:r>
              <a:rPr lang="en-US" sz="2200" dirty="0">
                <a:solidFill>
                  <a:schemeClr val="tx1"/>
                </a:solidFill>
              </a:rPr>
              <a:t>She offers no medical complaints</a:t>
            </a:r>
          </a:p>
          <a:p>
            <a:pPr lvl="1"/>
            <a:r>
              <a:rPr lang="en-US" sz="2200" dirty="0">
                <a:solidFill>
                  <a:schemeClr val="tx1"/>
                </a:solidFill>
              </a:rPr>
              <a:t>Her past medical history is remarkable for high blood pressure, and she is reportedly compliant with medications.</a:t>
            </a:r>
          </a:p>
          <a:p>
            <a:pPr lvl="1"/>
            <a:r>
              <a:rPr lang="en-US" sz="2200" dirty="0">
                <a:solidFill>
                  <a:schemeClr val="tx1"/>
                </a:solidFill>
              </a:rPr>
              <a:t>She has no history of or signs of impairment from substance use. </a:t>
            </a:r>
          </a:p>
          <a:p>
            <a:pPr lvl="1"/>
            <a:r>
              <a:rPr lang="en-US" sz="2200" dirty="0">
                <a:solidFill>
                  <a:schemeClr val="tx1"/>
                </a:solidFill>
              </a:rPr>
              <a:t>Here vital signs are normal as well as the physical exam.</a:t>
            </a:r>
          </a:p>
          <a:p>
            <a:pPr lvl="1"/>
            <a:r>
              <a:rPr lang="en-US" sz="2200" dirty="0">
                <a:solidFill>
                  <a:schemeClr val="tx1"/>
                </a:solidFill>
              </a:rPr>
              <a:t>Except for this  being a new psychiatric condition, all other items in Part 1 Medical Stability Screen are answered ”No” </a:t>
            </a:r>
          </a:p>
          <a:p>
            <a:r>
              <a:rPr lang="en-US" sz="2200" dirty="0">
                <a:solidFill>
                  <a:schemeClr val="tx1"/>
                </a:solidFill>
              </a:rPr>
              <a:t>What additional work-up and/or documentation is needed?</a:t>
            </a:r>
          </a:p>
          <a:p>
            <a:r>
              <a:rPr lang="en-US" sz="2200" dirty="0">
                <a:solidFill>
                  <a:schemeClr val="tx1"/>
                </a:solidFill>
              </a:rPr>
              <a:t>What is the Medical Clearance Status of the patient?</a:t>
            </a:r>
          </a:p>
        </p:txBody>
      </p:sp>
      <p:sp>
        <p:nvSpPr>
          <p:cNvPr id="4" name="Slide Number Placeholder 3">
            <a:extLst>
              <a:ext uri="{FF2B5EF4-FFF2-40B4-BE49-F238E27FC236}">
                <a16:creationId xmlns:a16="http://schemas.microsoft.com/office/drawing/2014/main" id="{10804255-9625-467D-912B-63B4BEBA01D1}"/>
              </a:ext>
            </a:extLst>
          </p:cNvPr>
          <p:cNvSpPr>
            <a:spLocks noGrp="1"/>
          </p:cNvSpPr>
          <p:nvPr>
            <p:ph type="sldNum" sz="quarter" idx="12"/>
          </p:nvPr>
        </p:nvSpPr>
        <p:spPr/>
        <p:txBody>
          <a:bodyPr>
            <a:normAutofit/>
          </a:bodyPr>
          <a:lstStyle/>
          <a:p>
            <a:fld id="{7E4E427B-F195-40C0-9213-4AC7270B37C3}" type="slidenum">
              <a:rPr lang="en-US" smtClean="0"/>
              <a:pPr/>
              <a:t>4</a:t>
            </a:fld>
            <a:endParaRPr lang="en-US" dirty="0"/>
          </a:p>
        </p:txBody>
      </p:sp>
    </p:spTree>
    <p:extLst>
      <p:ext uri="{BB962C8B-B14F-4D97-AF65-F5344CB8AC3E}">
        <p14:creationId xmlns:p14="http://schemas.microsoft.com/office/powerpoint/2010/main" val="161804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334295"/>
            <a:ext cx="11715750" cy="885077"/>
          </a:xfrm>
        </p:spPr>
        <p:txBody>
          <a:bodyPr/>
          <a:lstStyle/>
          <a:p>
            <a:pPr algn="ctr"/>
            <a:r>
              <a:rPr lang="en-US" dirty="0">
                <a:solidFill>
                  <a:schemeClr val="tx1"/>
                </a:solidFill>
              </a:rPr>
              <a:t>Case Illustration #2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796413" y="1327356"/>
            <a:ext cx="10145907" cy="5289754"/>
          </a:xfrm>
        </p:spPr>
        <p:txBody>
          <a:bodyPr>
            <a:normAutofit/>
          </a:bodyPr>
          <a:lstStyle/>
          <a:p>
            <a:r>
              <a:rPr lang="en-US" sz="2000" dirty="0">
                <a:solidFill>
                  <a:schemeClr val="tx1"/>
                </a:solidFill>
              </a:rPr>
              <a:t>Because this is a new psychiatric condition, a more extensive medical workup is indicated.</a:t>
            </a:r>
          </a:p>
          <a:p>
            <a:r>
              <a:rPr lang="en-US" sz="2000" dirty="0">
                <a:solidFill>
                  <a:schemeClr val="tx1"/>
                </a:solidFill>
              </a:rPr>
              <a:t>The emergency physician orders the following which are all normal/negative.</a:t>
            </a:r>
          </a:p>
          <a:p>
            <a:pPr lvl="1"/>
            <a:r>
              <a:rPr lang="en-US" sz="2000" dirty="0">
                <a:solidFill>
                  <a:schemeClr val="tx1"/>
                </a:solidFill>
              </a:rPr>
              <a:t>CBC, comprehensive metabolic panel, UA, urine pregnancy, urine drug screen, thyroid study (TSH), ETOH, acetaminophen, and salicylates</a:t>
            </a:r>
          </a:p>
          <a:p>
            <a:r>
              <a:rPr lang="en-US" sz="2000" dirty="0">
                <a:solidFill>
                  <a:schemeClr val="tx1"/>
                </a:solidFill>
              </a:rPr>
              <a:t>Since a detailed neurologic exam is normal, no imaging is performed</a:t>
            </a:r>
          </a:p>
          <a:p>
            <a:r>
              <a:rPr lang="en-US" sz="2000" dirty="0">
                <a:solidFill>
                  <a:schemeClr val="tx1"/>
                </a:solidFill>
              </a:rPr>
              <a:t>The patient’s Medical Clearance Status is </a:t>
            </a:r>
            <a:r>
              <a:rPr lang="en-US" sz="2000" b="1" dirty="0">
                <a:solidFill>
                  <a:schemeClr val="tx1"/>
                </a:solidFill>
                <a:highlight>
                  <a:srgbClr val="FFFF00"/>
                </a:highlight>
              </a:rPr>
              <a:t>“Yellow”</a:t>
            </a:r>
            <a:r>
              <a:rPr lang="en-US" sz="2000" dirty="0">
                <a:solidFill>
                  <a:schemeClr val="tx1"/>
                </a:solidFill>
              </a:rPr>
              <a:t>.</a:t>
            </a:r>
          </a:p>
          <a:p>
            <a:r>
              <a:rPr lang="en-US" sz="2000" dirty="0">
                <a:solidFill>
                  <a:schemeClr val="tx1"/>
                </a:solidFill>
              </a:rPr>
              <a:t>The emergency physician documents in Part 3: “This patient presents with her first known episode of depression. This is the only Part 1 positive finding. Laboratory studies were done as noted in Part 2 and were normal/negative.  No imaging was indicated. Her past medical history is remarkable for controlled hypertension. She should be continued on her home BP meds.  She is considered medically stable for transfer for inpatient psychiatric care.”</a:t>
            </a:r>
          </a:p>
        </p:txBody>
      </p:sp>
      <p:sp>
        <p:nvSpPr>
          <p:cNvPr id="4" name="Slide Number Placeholder 3">
            <a:extLst>
              <a:ext uri="{FF2B5EF4-FFF2-40B4-BE49-F238E27FC236}">
                <a16:creationId xmlns:a16="http://schemas.microsoft.com/office/drawing/2014/main" id="{F12EE0B7-187C-481E-84CC-EB3A257C4DFE}"/>
              </a:ext>
            </a:extLst>
          </p:cNvPr>
          <p:cNvSpPr>
            <a:spLocks noGrp="1"/>
          </p:cNvSpPr>
          <p:nvPr>
            <p:ph type="sldNum" sz="quarter" idx="12"/>
          </p:nvPr>
        </p:nvSpPr>
        <p:spPr/>
        <p:txBody>
          <a:bodyPr>
            <a:normAutofit/>
          </a:bodyPr>
          <a:lstStyle/>
          <a:p>
            <a:fld id="{7E4E427B-F195-40C0-9213-4AC7270B37C3}" type="slidenum">
              <a:rPr lang="en-US" smtClean="0"/>
              <a:pPr/>
              <a:t>5</a:t>
            </a:fld>
            <a:endParaRPr lang="en-US" dirty="0"/>
          </a:p>
        </p:txBody>
      </p:sp>
    </p:spTree>
    <p:extLst>
      <p:ext uri="{BB962C8B-B14F-4D97-AF65-F5344CB8AC3E}">
        <p14:creationId xmlns:p14="http://schemas.microsoft.com/office/powerpoint/2010/main" val="1690877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19075" y="434898"/>
            <a:ext cx="11744325" cy="754620"/>
          </a:xfrm>
        </p:spPr>
        <p:txBody>
          <a:bodyPr>
            <a:normAutofit/>
          </a:bodyPr>
          <a:lstStyle/>
          <a:p>
            <a:pPr algn="ctr"/>
            <a:r>
              <a:rPr lang="en-US" dirty="0">
                <a:solidFill>
                  <a:schemeClr val="tx1"/>
                </a:solidFill>
              </a:rPr>
              <a:t>CASE ILLUSTRATION #3</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253331"/>
            <a:ext cx="9879493" cy="5335621"/>
          </a:xfrm>
        </p:spPr>
        <p:txBody>
          <a:bodyPr>
            <a:noAutofit/>
          </a:bodyPr>
          <a:lstStyle/>
          <a:p>
            <a:r>
              <a:rPr lang="en-US" sz="2000" dirty="0">
                <a:solidFill>
                  <a:schemeClr val="tx1"/>
                </a:solidFill>
              </a:rPr>
              <a:t>A 28-year-old male presents to the ED with acute exacerbation of bipolar disease. The patient has an established history and has stopped all medications. The patient is in need of inpatient psychiatric care and staff are pursuing outside placement.=</a:t>
            </a:r>
          </a:p>
          <a:p>
            <a:r>
              <a:rPr lang="en-US" sz="2000" dirty="0">
                <a:solidFill>
                  <a:schemeClr val="tx1"/>
                </a:solidFill>
              </a:rPr>
              <a:t>Part 1: The Medical Stability Screen finds the following:</a:t>
            </a:r>
          </a:p>
          <a:p>
            <a:pPr lvl="1"/>
            <a:r>
              <a:rPr lang="en-US" dirty="0">
                <a:solidFill>
                  <a:schemeClr val="tx1"/>
                </a:solidFill>
              </a:rPr>
              <a:t>History of asthma and recent wheezing and labored breathing</a:t>
            </a:r>
          </a:p>
          <a:p>
            <a:pPr lvl="1"/>
            <a:r>
              <a:rPr lang="en-US" dirty="0">
                <a:solidFill>
                  <a:schemeClr val="tx1"/>
                </a:solidFill>
              </a:rPr>
              <a:t>Past medical history is remarkable only for asthma</a:t>
            </a:r>
          </a:p>
          <a:p>
            <a:pPr lvl="1"/>
            <a:r>
              <a:rPr lang="en-US" dirty="0">
                <a:solidFill>
                  <a:schemeClr val="tx1"/>
                </a:solidFill>
              </a:rPr>
              <a:t>No history or signs of impairment from substance use</a:t>
            </a:r>
          </a:p>
          <a:p>
            <a:pPr lvl="1"/>
            <a:r>
              <a:rPr lang="en-US" dirty="0">
                <a:solidFill>
                  <a:schemeClr val="tx1"/>
                </a:solidFill>
              </a:rPr>
              <a:t>Vital signs are normal but wheezes are heard in all fields</a:t>
            </a:r>
          </a:p>
          <a:p>
            <a:pPr lvl="1"/>
            <a:r>
              <a:rPr lang="en-US" dirty="0">
                <a:solidFill>
                  <a:schemeClr val="tx1"/>
                </a:solidFill>
              </a:rPr>
              <a:t>Except for co-occurring asthma, all other items in the Part 1 Medical Stability Screen are answered, “No.”</a:t>
            </a:r>
          </a:p>
          <a:p>
            <a:r>
              <a:rPr lang="en-US" sz="2000" dirty="0">
                <a:solidFill>
                  <a:schemeClr val="tx1"/>
                </a:solidFill>
              </a:rPr>
              <a:t>What additional work-up and/or documentation is needed?</a:t>
            </a:r>
          </a:p>
          <a:p>
            <a:r>
              <a:rPr lang="en-US" sz="2000" dirty="0">
                <a:solidFill>
                  <a:schemeClr val="tx1"/>
                </a:solidFill>
              </a:rPr>
              <a:t>What is the Medical Clearance Status for this patient?</a:t>
            </a:r>
          </a:p>
        </p:txBody>
      </p:sp>
      <p:sp>
        <p:nvSpPr>
          <p:cNvPr id="4" name="Slide Number Placeholder 3">
            <a:extLst>
              <a:ext uri="{FF2B5EF4-FFF2-40B4-BE49-F238E27FC236}">
                <a16:creationId xmlns:a16="http://schemas.microsoft.com/office/drawing/2014/main" id="{FDFBD45F-70D2-477C-9995-7AA616879F58}"/>
              </a:ext>
            </a:extLst>
          </p:cNvPr>
          <p:cNvSpPr>
            <a:spLocks noGrp="1"/>
          </p:cNvSpPr>
          <p:nvPr>
            <p:ph type="sldNum" sz="quarter" idx="12"/>
          </p:nvPr>
        </p:nvSpPr>
        <p:spPr/>
        <p:txBody>
          <a:bodyPr>
            <a:normAutofit/>
          </a:bodyPr>
          <a:lstStyle/>
          <a:p>
            <a:fld id="{7E4E427B-F195-40C0-9213-4AC7270B37C3}" type="slidenum">
              <a:rPr lang="en-US" smtClean="0"/>
              <a:pPr/>
              <a:t>6</a:t>
            </a:fld>
            <a:endParaRPr lang="en-US" dirty="0"/>
          </a:p>
        </p:txBody>
      </p:sp>
    </p:spTree>
    <p:extLst>
      <p:ext uri="{BB962C8B-B14F-4D97-AF65-F5344CB8AC3E}">
        <p14:creationId xmlns:p14="http://schemas.microsoft.com/office/powerpoint/2010/main" val="262913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C12BC99-C961-4484-9F1F-6A39B285B691}"/>
              </a:ext>
            </a:extLst>
          </p:cNvPr>
          <p:cNvSpPr>
            <a:spLocks noGrp="1"/>
          </p:cNvSpPr>
          <p:nvPr>
            <p:ph type="title"/>
          </p:nvPr>
        </p:nvSpPr>
        <p:spPr>
          <a:xfrm>
            <a:off x="228600" y="434898"/>
            <a:ext cx="11715750" cy="754620"/>
          </a:xfrm>
        </p:spPr>
        <p:txBody>
          <a:bodyPr>
            <a:normAutofit/>
          </a:bodyPr>
          <a:lstStyle/>
          <a:p>
            <a:pPr algn="ctr"/>
            <a:r>
              <a:rPr lang="en-US" dirty="0">
                <a:solidFill>
                  <a:schemeClr val="tx1"/>
                </a:solidFill>
              </a:rPr>
              <a:t>CASE ILLUSTRATION #3 (CONT.)</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636295"/>
            <a:ext cx="9879495" cy="5129629"/>
          </a:xfrm>
        </p:spPr>
        <p:txBody>
          <a:bodyPr>
            <a:normAutofit/>
          </a:bodyPr>
          <a:lstStyle/>
          <a:p>
            <a:r>
              <a:rPr lang="en-US" sz="2000" dirty="0">
                <a:solidFill>
                  <a:schemeClr val="tx1"/>
                </a:solidFill>
              </a:rPr>
              <a:t>The emergency physician orders 2 breathing treatments and oral prednisone, and the patient fully clears. </a:t>
            </a:r>
          </a:p>
          <a:p>
            <a:pPr lvl="1"/>
            <a:r>
              <a:rPr lang="en-US" dirty="0">
                <a:solidFill>
                  <a:schemeClr val="tx1"/>
                </a:solidFill>
              </a:rPr>
              <a:t>No further medical diagnostic studies or treatments are indicated.</a:t>
            </a:r>
          </a:p>
          <a:p>
            <a:r>
              <a:rPr lang="en-US" sz="2000" dirty="0">
                <a:solidFill>
                  <a:schemeClr val="tx1"/>
                </a:solidFill>
              </a:rPr>
              <a:t>Because of the co-occurring asthma attack, the patient’s Medical Clearance Status is </a:t>
            </a:r>
            <a:r>
              <a:rPr lang="en-US" sz="2000" b="1" dirty="0">
                <a:solidFill>
                  <a:schemeClr val="tx1"/>
                </a:solidFill>
                <a:highlight>
                  <a:srgbClr val="FFFF00"/>
                </a:highlight>
              </a:rPr>
              <a:t>“Yellow”</a:t>
            </a:r>
            <a:r>
              <a:rPr lang="en-US" sz="2000" dirty="0">
                <a:solidFill>
                  <a:schemeClr val="tx1"/>
                </a:solidFill>
              </a:rPr>
              <a:t>.</a:t>
            </a:r>
          </a:p>
          <a:p>
            <a:r>
              <a:rPr lang="en-US" sz="2000" dirty="0">
                <a:solidFill>
                  <a:schemeClr val="tx1"/>
                </a:solidFill>
              </a:rPr>
              <a:t>The emergency physician documents in Part 3: </a:t>
            </a:r>
          </a:p>
          <a:p>
            <a:pPr lvl="1"/>
            <a:r>
              <a:rPr lang="en-US" dirty="0">
                <a:solidFill>
                  <a:schemeClr val="tx1"/>
                </a:solidFill>
              </a:rPr>
              <a:t>“This patient presents with an exacerbation of bipolar disorder and a co-occurring asthma attack which is the only Part 1 positive finding. The asthma fully improved after 2 nebulizer treatments and prednisone. Medically he is appropriate for discharge with a 5-day course of prednisone (60 mg daily) and albuterol inhaler use (2 puffs every 4 hours, as needed). He is considered medically stable for transfer to inpatient psychiatric care.”</a:t>
            </a:r>
          </a:p>
        </p:txBody>
      </p:sp>
      <p:sp>
        <p:nvSpPr>
          <p:cNvPr id="4" name="Slide Number Placeholder 3">
            <a:extLst>
              <a:ext uri="{FF2B5EF4-FFF2-40B4-BE49-F238E27FC236}">
                <a16:creationId xmlns:a16="http://schemas.microsoft.com/office/drawing/2014/main" id="{1FCFA110-9257-4442-8CF0-07531140DB6E}"/>
              </a:ext>
            </a:extLst>
          </p:cNvPr>
          <p:cNvSpPr>
            <a:spLocks noGrp="1"/>
          </p:cNvSpPr>
          <p:nvPr>
            <p:ph type="sldNum" sz="quarter" idx="12"/>
          </p:nvPr>
        </p:nvSpPr>
        <p:spPr/>
        <p:txBody>
          <a:bodyPr>
            <a:normAutofit/>
          </a:bodyPr>
          <a:lstStyle/>
          <a:p>
            <a:fld id="{7E4E427B-F195-40C0-9213-4AC7270B37C3}" type="slidenum">
              <a:rPr lang="en-US" smtClean="0"/>
              <a:pPr/>
              <a:t>7</a:t>
            </a:fld>
            <a:endParaRPr lang="en-US" dirty="0"/>
          </a:p>
        </p:txBody>
      </p:sp>
    </p:spTree>
    <p:extLst>
      <p:ext uri="{BB962C8B-B14F-4D97-AF65-F5344CB8AC3E}">
        <p14:creationId xmlns:p14="http://schemas.microsoft.com/office/powerpoint/2010/main" val="614155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3540584-2EC1-4A32-8071-2ADA7327D692}"/>
              </a:ext>
            </a:extLst>
          </p:cNvPr>
          <p:cNvSpPr>
            <a:spLocks noGrp="1"/>
          </p:cNvSpPr>
          <p:nvPr>
            <p:ph type="title"/>
          </p:nvPr>
        </p:nvSpPr>
        <p:spPr>
          <a:xfrm>
            <a:off x="233361" y="432490"/>
            <a:ext cx="11725275" cy="754620"/>
          </a:xfrm>
        </p:spPr>
        <p:txBody>
          <a:bodyPr>
            <a:normAutofit/>
          </a:bodyPr>
          <a:lstStyle/>
          <a:p>
            <a:pPr algn="ctr"/>
            <a:r>
              <a:rPr lang="en-US" dirty="0">
                <a:solidFill>
                  <a:schemeClr val="tx1"/>
                </a:solidFill>
              </a:rPr>
              <a:t>CASE ILLUSTRATION #4</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213338"/>
            <a:ext cx="9879495" cy="5356676"/>
          </a:xfrm>
        </p:spPr>
        <p:txBody>
          <a:bodyPr>
            <a:noAutofit/>
          </a:bodyPr>
          <a:lstStyle/>
          <a:p>
            <a:r>
              <a:rPr lang="en-US" sz="2000" dirty="0">
                <a:solidFill>
                  <a:schemeClr val="tx1"/>
                </a:solidFill>
              </a:rPr>
              <a:t>A 53-year-old female presents to the ED due to progressive confusion over the past 3 days. This is a new problem. The ED physician initially believes the patient will need inpatient psychiatric care. </a:t>
            </a:r>
          </a:p>
          <a:p>
            <a:r>
              <a:rPr lang="en-US" sz="2000" dirty="0">
                <a:solidFill>
                  <a:schemeClr val="tx1"/>
                </a:solidFill>
              </a:rPr>
              <a:t>Part 1: The Medical Stability Screen finds the following:</a:t>
            </a:r>
          </a:p>
          <a:p>
            <a:pPr lvl="1"/>
            <a:r>
              <a:rPr lang="en-US" dirty="0">
                <a:solidFill>
                  <a:schemeClr val="tx1"/>
                </a:solidFill>
              </a:rPr>
              <a:t>This is a new psychiatric condition.</a:t>
            </a:r>
          </a:p>
          <a:p>
            <a:pPr lvl="1"/>
            <a:r>
              <a:rPr lang="en-US" dirty="0">
                <a:solidFill>
                  <a:schemeClr val="tx1"/>
                </a:solidFill>
              </a:rPr>
              <a:t>No significant past medical history or medications</a:t>
            </a:r>
          </a:p>
          <a:p>
            <a:pPr lvl="1"/>
            <a:r>
              <a:rPr lang="en-US" dirty="0">
                <a:solidFill>
                  <a:schemeClr val="tx1"/>
                </a:solidFill>
              </a:rPr>
              <a:t>No history or signs of impairment from substance use</a:t>
            </a:r>
          </a:p>
          <a:p>
            <a:pPr lvl="1"/>
            <a:r>
              <a:rPr lang="en-US" dirty="0">
                <a:solidFill>
                  <a:schemeClr val="tx1"/>
                </a:solidFill>
              </a:rPr>
              <a:t>Vital signs are normal except for a heart rate in the 120s</a:t>
            </a:r>
          </a:p>
          <a:p>
            <a:pPr lvl="1"/>
            <a:r>
              <a:rPr lang="en-US" dirty="0">
                <a:solidFill>
                  <a:schemeClr val="tx1"/>
                </a:solidFill>
              </a:rPr>
              <a:t>Physical exam is remarkable for confusion and anxiety</a:t>
            </a:r>
          </a:p>
          <a:p>
            <a:pPr lvl="1"/>
            <a:r>
              <a:rPr lang="en-US" dirty="0">
                <a:solidFill>
                  <a:schemeClr val="tx1"/>
                </a:solidFill>
              </a:rPr>
              <a:t>Otherwise, questions in the Part 1 Medical Stability Screen are answered, “No.”</a:t>
            </a:r>
          </a:p>
          <a:p>
            <a:r>
              <a:rPr lang="en-US" sz="2000" dirty="0">
                <a:solidFill>
                  <a:schemeClr val="tx1"/>
                </a:solidFill>
              </a:rPr>
              <a:t>What additional work-up and/or documentation is needed?</a:t>
            </a:r>
          </a:p>
          <a:p>
            <a:r>
              <a:rPr lang="en-US" sz="2000" dirty="0">
                <a:solidFill>
                  <a:schemeClr val="tx1"/>
                </a:solidFill>
              </a:rPr>
              <a:t>What is the Medical Clearance Status of this patient?</a:t>
            </a:r>
          </a:p>
        </p:txBody>
      </p:sp>
      <p:sp>
        <p:nvSpPr>
          <p:cNvPr id="4" name="Slide Number Placeholder 3">
            <a:extLst>
              <a:ext uri="{FF2B5EF4-FFF2-40B4-BE49-F238E27FC236}">
                <a16:creationId xmlns:a16="http://schemas.microsoft.com/office/drawing/2014/main" id="{4A0A8066-38DD-43E6-9A75-014D541A876F}"/>
              </a:ext>
            </a:extLst>
          </p:cNvPr>
          <p:cNvSpPr>
            <a:spLocks noGrp="1"/>
          </p:cNvSpPr>
          <p:nvPr>
            <p:ph type="sldNum" sz="quarter" idx="12"/>
          </p:nvPr>
        </p:nvSpPr>
        <p:spPr/>
        <p:txBody>
          <a:bodyPr>
            <a:normAutofit/>
          </a:bodyPr>
          <a:lstStyle/>
          <a:p>
            <a:fld id="{7E4E427B-F195-40C0-9213-4AC7270B37C3}" type="slidenum">
              <a:rPr lang="en-US" smtClean="0"/>
              <a:pPr/>
              <a:t>8</a:t>
            </a:fld>
            <a:endParaRPr lang="en-US" dirty="0"/>
          </a:p>
        </p:txBody>
      </p:sp>
    </p:spTree>
    <p:extLst>
      <p:ext uri="{BB962C8B-B14F-4D97-AF65-F5344CB8AC3E}">
        <p14:creationId xmlns:p14="http://schemas.microsoft.com/office/powerpoint/2010/main" val="38934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FB4-248D-423E-A71C-174FEB839705}"/>
              </a:ext>
            </a:extLst>
          </p:cNvPr>
          <p:cNvSpPr>
            <a:spLocks noGrp="1"/>
          </p:cNvSpPr>
          <p:nvPr>
            <p:ph type="title"/>
          </p:nvPr>
        </p:nvSpPr>
        <p:spPr>
          <a:xfrm>
            <a:off x="219075" y="518881"/>
            <a:ext cx="11725275" cy="799224"/>
          </a:xfrm>
        </p:spPr>
        <p:txBody>
          <a:bodyPr/>
          <a:lstStyle/>
          <a:p>
            <a:pPr algn="ctr"/>
            <a:r>
              <a:rPr lang="en-US" dirty="0">
                <a:solidFill>
                  <a:schemeClr val="tx1"/>
                </a:solidFill>
              </a:rPr>
              <a:t>CASE ILLUSTRATION #4 (CONT.)</a:t>
            </a:r>
          </a:p>
        </p:txBody>
      </p:sp>
      <p:sp>
        <p:nvSpPr>
          <p:cNvPr id="4" name="Slide Number Placeholder 3">
            <a:extLst>
              <a:ext uri="{FF2B5EF4-FFF2-40B4-BE49-F238E27FC236}">
                <a16:creationId xmlns:a16="http://schemas.microsoft.com/office/drawing/2014/main" id="{9C500652-6001-4305-85BA-938D3E57EF46}"/>
              </a:ext>
            </a:extLst>
          </p:cNvPr>
          <p:cNvSpPr>
            <a:spLocks noGrp="1"/>
          </p:cNvSpPr>
          <p:nvPr>
            <p:ph type="sldNum" sz="quarter" idx="12"/>
          </p:nvPr>
        </p:nvSpPr>
        <p:spPr>
          <a:xfrm>
            <a:off x="11292840" y="6172200"/>
            <a:ext cx="914400" cy="593725"/>
          </a:xfrm>
        </p:spPr>
        <p:txBody>
          <a:bodyPr>
            <a:normAutofit/>
          </a:bodyPr>
          <a:lstStyle/>
          <a:p>
            <a:fld id="{7E4E427B-F195-40C0-9213-4AC7270B37C3}" type="slidenum">
              <a:rPr lang="en-US" smtClean="0"/>
              <a:pPr/>
              <a:t>9</a:t>
            </a:fld>
            <a:endParaRPr lang="en-US" dirty="0"/>
          </a:p>
        </p:txBody>
      </p:sp>
      <p:sp>
        <p:nvSpPr>
          <p:cNvPr id="5" name="Content Placeholder 2">
            <a:extLst>
              <a:ext uri="{FF2B5EF4-FFF2-40B4-BE49-F238E27FC236}">
                <a16:creationId xmlns:a16="http://schemas.microsoft.com/office/drawing/2014/main" id="{27712655-AC81-4472-B596-3AC0A12BC5C3}"/>
              </a:ext>
            </a:extLst>
          </p:cNvPr>
          <p:cNvSpPr txBox="1">
            <a:spLocks/>
          </p:cNvSpPr>
          <p:nvPr/>
        </p:nvSpPr>
        <p:spPr>
          <a:xfrm>
            <a:off x="994586" y="1853974"/>
            <a:ext cx="8595360" cy="3918200"/>
          </a:xfrm>
          <a:prstGeom prst="rect">
            <a:avLst/>
          </a:prstGeom>
        </p:spPr>
        <p:txBody>
          <a:bodyPr vert="horz" lIns="91440" tIns="45720" rIns="91440" bIns="45720" rtlCol="0">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endParaRPr lang="en-US" sz="2800" dirty="0"/>
          </a:p>
        </p:txBody>
      </p:sp>
      <p:sp>
        <p:nvSpPr>
          <p:cNvPr id="7" name="Content Placeholder 2">
            <a:extLst>
              <a:ext uri="{FF2B5EF4-FFF2-40B4-BE49-F238E27FC236}">
                <a16:creationId xmlns:a16="http://schemas.microsoft.com/office/drawing/2014/main" id="{A7EBE56B-D2E0-4E26-A23A-65D321B0CF92}"/>
              </a:ext>
            </a:extLst>
          </p:cNvPr>
          <p:cNvSpPr>
            <a:spLocks noGrp="1"/>
          </p:cNvSpPr>
          <p:nvPr>
            <p:ph idx="1"/>
          </p:nvPr>
        </p:nvSpPr>
        <p:spPr>
          <a:xfrm>
            <a:off x="994586" y="1318104"/>
            <a:ext cx="10298254" cy="5251909"/>
          </a:xfrm>
        </p:spPr>
        <p:txBody>
          <a:bodyPr>
            <a:noAutofit/>
          </a:bodyPr>
          <a:lstStyle/>
          <a:p>
            <a:r>
              <a:rPr lang="en-US" sz="2000" dirty="0">
                <a:solidFill>
                  <a:schemeClr val="tx1"/>
                </a:solidFill>
              </a:rPr>
              <a:t>Because this is a new psychiatric condition, a more extensive medical workup is indicated.</a:t>
            </a:r>
          </a:p>
          <a:p>
            <a:r>
              <a:rPr lang="en-US" sz="2000" dirty="0">
                <a:solidFill>
                  <a:schemeClr val="tx1"/>
                </a:solidFill>
              </a:rPr>
              <a:t>The emergency physician orders the following, which are all normal/negative, except for the TSH, which is not available as it must be sent out.</a:t>
            </a:r>
          </a:p>
          <a:p>
            <a:pPr lvl="1"/>
            <a:r>
              <a:rPr lang="en-US" dirty="0">
                <a:solidFill>
                  <a:schemeClr val="tx1"/>
                </a:solidFill>
              </a:rPr>
              <a:t>CBC, comprehensive metabolic panel, UA, urine drug screen, thyroid study (TSH), ETOH, and head CT</a:t>
            </a:r>
          </a:p>
          <a:p>
            <a:r>
              <a:rPr lang="en-US" sz="2000" dirty="0">
                <a:solidFill>
                  <a:schemeClr val="tx1"/>
                </a:solidFill>
              </a:rPr>
              <a:t>The increased heart rate persists after lorazepam is administered for anxiety and a liter of normal saline IV is administered for possible dehydration.</a:t>
            </a:r>
          </a:p>
          <a:p>
            <a:r>
              <a:rPr lang="en-US" sz="2000" dirty="0">
                <a:solidFill>
                  <a:schemeClr val="tx1"/>
                </a:solidFill>
              </a:rPr>
              <a:t>Because of the persistent increased heart rate, the Medical Clearance Status is  </a:t>
            </a:r>
            <a:r>
              <a:rPr lang="en-US" sz="2000" b="1" dirty="0">
                <a:solidFill>
                  <a:schemeClr val="tx1"/>
                </a:solidFill>
                <a:highlight>
                  <a:srgbClr val="FF0000"/>
                </a:highlight>
              </a:rPr>
              <a:t>“Red”</a:t>
            </a:r>
            <a:r>
              <a:rPr lang="en-US" sz="2000" dirty="0">
                <a:solidFill>
                  <a:schemeClr val="tx1"/>
                </a:solidFill>
              </a:rPr>
              <a:t>, and it is </a:t>
            </a:r>
            <a:r>
              <a:rPr lang="en-US" sz="2000" u="sng" dirty="0">
                <a:solidFill>
                  <a:schemeClr val="tx1"/>
                </a:solidFill>
              </a:rPr>
              <a:t>NOT</a:t>
            </a:r>
            <a:r>
              <a:rPr lang="en-US" sz="2000" dirty="0">
                <a:solidFill>
                  <a:schemeClr val="tx1"/>
                </a:solidFill>
              </a:rPr>
              <a:t> appropriate to send the patient to a psychiatric unit. The patient is ultimately diagnosed with thyrotoxicosis (thyroid disease), which caused the confusion, and this fully resolves with medical treatment.</a:t>
            </a:r>
          </a:p>
          <a:p>
            <a:pPr lvl="1"/>
            <a:endParaRPr lang="en-US" dirty="0"/>
          </a:p>
          <a:p>
            <a:endParaRPr lang="en-US" sz="2000" dirty="0">
              <a:solidFill>
                <a:schemeClr val="tx1"/>
              </a:solidFill>
            </a:endParaRPr>
          </a:p>
        </p:txBody>
      </p:sp>
    </p:spTree>
    <p:extLst>
      <p:ext uri="{BB962C8B-B14F-4D97-AF65-F5344CB8AC3E}">
        <p14:creationId xmlns:p14="http://schemas.microsoft.com/office/powerpoint/2010/main" val="1448020424"/>
      </p:ext>
    </p:extLst>
  </p:cSld>
  <p:clrMapOvr>
    <a:masterClrMapping/>
  </p:clrMapOvr>
</p:sld>
</file>

<file path=ppt/theme/theme1.xml><?xml version="1.0" encoding="utf-8"?>
<a:theme xmlns:a="http://schemas.openxmlformats.org/drawingml/2006/main" name="Basi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14</TotalTime>
  <Words>1145</Words>
  <Application>Microsoft Office PowerPoint</Application>
  <PresentationFormat>Widescreen</PresentationFormat>
  <Paragraphs>86</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Corbel</vt:lpstr>
      <vt:lpstr>Basis</vt:lpstr>
      <vt:lpstr>Medical Clearance Case Studies</vt:lpstr>
      <vt:lpstr>Case Illustration #1</vt:lpstr>
      <vt:lpstr>Case Illustration #1 (CONTINUED)</vt:lpstr>
      <vt:lpstr>Case Illustration #2</vt:lpstr>
      <vt:lpstr>Case Illustration #2 (CONTINUED)</vt:lpstr>
      <vt:lpstr>CASE ILLUSTRATION #3</vt:lpstr>
      <vt:lpstr>CASE ILLUSTRATION #3 (CONT.)</vt:lpstr>
      <vt:lpstr>CASE ILLUSTRATION #4</vt:lpstr>
      <vt:lpstr>CASE ILLUSTRATION #4 (CONT.)</vt:lpstr>
      <vt:lpstr>RESOURCES AND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Clearance Case Studies</dc:title>
  <dc:creator>Jordan Royster</dc:creator>
  <cp:lastModifiedBy>Jordan Royster</cp:lastModifiedBy>
  <cp:revision>3</cp:revision>
  <dcterms:created xsi:type="dcterms:W3CDTF">2020-02-05T13:58:40Z</dcterms:created>
  <dcterms:modified xsi:type="dcterms:W3CDTF">2020-03-02T13:27:44Z</dcterms:modified>
</cp:coreProperties>
</file>